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8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E6927-AD88-6D7B-93BB-2AA42E938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CE97B4-F6BC-D074-ABE8-619304E63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8401D9-0B42-38C5-343E-3179E16B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A4BB-240F-422A-9E98-C754D830A12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A5261-B97C-AD97-A249-B37F7856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C3C49D-FA9A-367D-319F-4D4E0B90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68E3-DEE0-4859-A376-EFA1E53A4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72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3E195-C1F5-FF4A-E28B-5CFF4D57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7DBBCE-117A-C20F-273C-CAC52DA95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13FD17-3A76-FE14-9141-7C60F303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A4BB-240F-422A-9E98-C754D830A12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BD6FD4-BE4C-92E5-F1AB-4D27258B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040964-9A00-B8C5-8864-BC631739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68E3-DEE0-4859-A376-EFA1E53A4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26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F2CDDD-1D43-115B-3E44-DB2F9B51A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046EA3-2489-B867-F4BA-D3FA06991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68B092-39AA-7F61-D3D5-25EED219F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A4BB-240F-422A-9E98-C754D830A12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E3B8FE-9703-B983-27A3-F82491C1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E1CC4F-4EBC-5CAF-2C44-CDD93BE4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68E3-DEE0-4859-A376-EFA1E53A4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7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5DE8C-095F-5F35-1D2A-7CCFC40BD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8887B-6283-F2AB-3BE4-B45969782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656150-814A-EACD-210C-947663D3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A4BB-240F-422A-9E98-C754D830A12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9F5F6D-FFE7-EEA7-F041-06379338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F67036-EFC8-C283-1D47-EE13FB07E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68E3-DEE0-4859-A376-EFA1E53A4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4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E9C1D-9A72-113A-8EDA-D88C5C4A8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43E5C7-E41D-415C-B314-767E3099D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C93615-CE4F-E0E1-6C77-AE156ADC5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A4BB-240F-422A-9E98-C754D830A12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6813B9-02DC-EBFC-303E-48A6EDF8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E7367B-B7DB-1772-B341-53CE57B2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68E3-DEE0-4859-A376-EFA1E53A4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2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1CA50-E4BC-A4E6-8719-A52C30C4F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A77EA7-386D-D96A-0D10-3BF33E5FB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5F87D4-9E06-065C-8602-0D83004F0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CFE4E0-16FC-9FEF-A36E-4ECDB75A1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A4BB-240F-422A-9E98-C754D830A12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65A28A-A34C-0045-0076-B6C4B1A1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17FD67-51EA-1DEA-9820-77F50BE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68E3-DEE0-4859-A376-EFA1E53A4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47B5-8175-CCFB-EB52-48DE68D6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DBCC37-07DF-8616-E85D-3217A903F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339754-EF91-3987-3389-ED15B9EF4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D1DFBC-4694-0541-E1D2-00A26C376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6193B2-AD89-83A9-7D55-6097DFDFB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1124BD-6536-C8BE-6025-CF7ACC1A5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A4BB-240F-422A-9E98-C754D830A12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78FB3C-0CA5-88C0-2A4B-9DFCFBAF6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E66028-5BCA-F3E6-3743-EF00F48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68E3-DEE0-4859-A376-EFA1E53A4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1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62668-64E9-6C1D-6BD6-AB24F13E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C50F22-4F51-29D4-880F-84C434710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A4BB-240F-422A-9E98-C754D830A12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5C8577-BE1B-6C85-64E9-4157B010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DBAEF2-3417-A2D7-29BC-05A894E6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68E3-DEE0-4859-A376-EFA1E53A4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89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534582-23C3-41C9-E30A-C767EBCC4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A4BB-240F-422A-9E98-C754D830A12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B10206-ADE9-3536-1706-C321327BE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5D1356-1F28-2753-2645-2E413935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68E3-DEE0-4859-A376-EFA1E53A4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7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5BBEE-4823-64DF-CBAD-B033CD763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5DD96-A5B2-FA23-5AAF-6D277F729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695998-9F3D-209F-860E-68CBAE04C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A9368-F857-9CFC-2E1C-64C5EDF90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A4BB-240F-422A-9E98-C754D830A12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59364E-003B-6DB0-DE53-8237F9EB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B25CB7-D55F-A9E0-3EF3-1E8DD45C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68E3-DEE0-4859-A376-EFA1E53A4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61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8BC06-4B72-D3A6-4081-618E6573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F81263-6234-F979-5E3B-E2F5E13BE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D529CE-78B6-E745-05F3-1731AE54E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2952CE-6C65-616A-9DAF-8667E72F2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DA4BB-240F-422A-9E98-C754D830A12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AB71B9-2DFD-91E7-BE60-ED4D78A56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A4916A-DA8A-1C9A-69B4-77A3FC80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68E3-DEE0-4859-A376-EFA1E53A4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9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F2872-3832-BA7F-053A-87481332A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1E6CF1-51F5-1C6C-9ABB-44AEE8EFB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9F4F86-F133-4365-04C5-FD70DDCBC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7DA4BB-240F-422A-9E98-C754D830A129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085F21-8112-701C-6CDE-68E47FCFC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1D699D-2D61-6791-0E3A-5162D5E54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CF68E3-DEE0-4859-A376-EFA1E53A4D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0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891A8-B048-E33C-6A4F-77C476958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22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Лабораторная работа №8</a:t>
            </a:r>
            <a:br>
              <a:rPr lang="ru-RU" dirty="0"/>
            </a:br>
            <a:r>
              <a:rPr lang="ru-RU" dirty="0"/>
              <a:t>Изучить особенности морфологической структуры корня, корневых систем, видоизменение корня</a:t>
            </a:r>
          </a:p>
        </p:txBody>
      </p:sp>
    </p:spTree>
    <p:extLst>
      <p:ext uri="{BB962C8B-B14F-4D97-AF65-F5344CB8AC3E}">
        <p14:creationId xmlns:p14="http://schemas.microsoft.com/office/powerpoint/2010/main" val="41443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4E8AC04-7CA2-7D30-3F5B-182B6EAD5E7A}"/>
              </a:ext>
            </a:extLst>
          </p:cNvPr>
          <p:cNvSpPr txBox="1"/>
          <p:nvPr/>
        </p:nvSpPr>
        <p:spPr>
          <a:xfrm>
            <a:off x="1190931" y="720494"/>
            <a:ext cx="913293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Значение видоизменённых корней</a:t>
            </a:r>
            <a:endParaRPr lang="ru-RU" sz="28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Запас воды и питательных веществ (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корнеклубни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батата, корнеплоды редиса).</a:t>
            </a:r>
            <a:endParaRPr lang="ru-RU" sz="28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Поглощение атмосферной влаги (воздушные корни монстеры, эпифитных орхидей).</a:t>
            </a:r>
            <a:endParaRPr lang="ru-RU" sz="28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Опорная функция (корни-подпорки баньяна).</a:t>
            </a:r>
            <a:endParaRPr lang="ru-RU" sz="28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Дыхательная функция (дыхательные клубни мангровых деревьев).</a:t>
            </a:r>
            <a:endParaRPr lang="ru-RU" sz="28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Фотосинтез (воздушные корни орхидеи).</a:t>
            </a:r>
            <a:endParaRPr lang="ru-RU" sz="28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0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577D1-37FB-1875-5797-3E12D29D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29" y="122912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Видоизменённые подземные побеги</a:t>
            </a:r>
            <a:br>
              <a:rPr lang="ru-RU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Корневище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это подземный побег с прикрывающими почки чешуевидными листьями и придаточными корнями. Верхушечная почка обеспечивает рост корневища, а пазушные — его ветвление. И те и другие могут давать начало надземным листьям и побегам. </a:t>
            </a:r>
            <a:br>
              <a:rPr lang="ru-RU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Примеры корневищных растений: ирис, пион, пырей, сныть, ландыш, папоротники. </a:t>
            </a:r>
            <a:b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EFF46D19-8E1D-29DD-3E9E-090C09D9D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52" y="2458255"/>
            <a:ext cx="7800380" cy="439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928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227D02-FA4B-8F11-76F9-FE3062D29CA8}"/>
              </a:ext>
            </a:extLst>
          </p:cNvPr>
          <p:cNvSpPr txBox="1"/>
          <p:nvPr/>
        </p:nvSpPr>
        <p:spPr>
          <a:xfrm>
            <a:off x="1190318" y="525030"/>
            <a:ext cx="98113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Клубень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это разрастание на конце длинного подземного побега, называемого столоном. На столоне обычно нет пазушных почек, а на клубне они образуют так называемые глазки, из которых в дальнейшем могут развиться новые побеги. </a:t>
            </a:r>
            <a:br>
              <a:rPr lang="ru-RU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Примеры растений, образующих клубни: картофель, топинамбур. </a:t>
            </a:r>
            <a:br>
              <a:rPr lang="ru-RU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85A24D6-E5EE-9679-FA32-5583DBA44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06" y="2002358"/>
            <a:ext cx="8149815" cy="459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35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D0E94C-7223-763D-5C7C-6FB857D61EB6}"/>
              </a:ext>
            </a:extLst>
          </p:cNvPr>
          <p:cNvSpPr txBox="1"/>
          <p:nvPr/>
        </p:nvSpPr>
        <p:spPr>
          <a:xfrm>
            <a:off x="811162" y="329405"/>
            <a:ext cx="106778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Луковица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это подземный побег с очень коротким утолщённым стеблем и сочными листьями. Основание луковицы — донце — это уплощённый стебель. От его средней части отходят листья, называемые сочными чешуями. В них запасаются питательные вещества и вода. Снаружи луковица покрыта сухими чешуями, это тоже видоизменённые листья. В центре донца находится верхушечная почка, а в пазухах сочных чешуй — пазушные почки. Почки могут давать начало надземным органам или новым растениям. </a:t>
            </a:r>
            <a:br>
              <a:rPr lang="ru-RU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Примеры луковичных растений: лук, лилия, гиацинт, тюльпан. </a:t>
            </a:r>
            <a:br>
              <a:rPr lang="ru-RU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b="0" i="0" dirty="0">
                <a:solidFill>
                  <a:srgbClr val="333333"/>
                </a:solidFill>
                <a:effectLst/>
                <a:latin typeface="Circe"/>
              </a:rPr>
            </a:br>
            <a:endParaRPr lang="ru-RU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DECDC50-5F6F-6A36-3402-8525C18C4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02" y="2405921"/>
            <a:ext cx="7309157" cy="412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64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CACAB1-26F6-FFDA-1421-5B79979AA3F1}"/>
              </a:ext>
            </a:extLst>
          </p:cNvPr>
          <p:cNvSpPr txBox="1"/>
          <p:nvPr/>
        </p:nvSpPr>
        <p:spPr>
          <a:xfrm>
            <a:off x="984455" y="581316"/>
            <a:ext cx="104897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Клубнелуковица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это подземный укороченный и утолщённый стебель, снаружи покрытый сухими чешуями.</a:t>
            </a:r>
            <a:br>
              <a:rPr lang="ru-RU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Примеры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клубнелуковичных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растений: гладиолус, безвременник.</a:t>
            </a:r>
            <a:endParaRPr lang="ru-RU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390415A2-7CF5-2A08-9C93-B1694D194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606" y="1715503"/>
            <a:ext cx="8725001" cy="492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616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CD78F-730D-8CD6-41AB-52A5F0F6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Circe"/>
              </a:rPr>
              <a:t>Видоизменённые надземные побеги</a:t>
            </a:r>
            <a:br>
              <a:rPr lang="ru-RU" b="1" i="0" dirty="0">
                <a:solidFill>
                  <a:srgbClr val="333333"/>
                </a:solidFill>
                <a:effectLst/>
                <a:latin typeface="Circe"/>
              </a:rPr>
            </a:br>
            <a:r>
              <a:rPr lang="ru-RU" sz="2200" b="0" i="0" dirty="0">
                <a:solidFill>
                  <a:srgbClr val="000000"/>
                </a:solidFill>
                <a:effectLst/>
                <a:latin typeface="Circe"/>
              </a:rPr>
              <a:t>При видоизменении надземных побегов модификации часто подвергался не целый побег, а один из его органов (стебель, лист, почка). </a:t>
            </a:r>
            <a:br>
              <a:rPr lang="ru-RU" b="0" i="0" dirty="0">
                <a:solidFill>
                  <a:srgbClr val="333333"/>
                </a:solidFill>
                <a:effectLst/>
                <a:latin typeface="Circe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B860D-EF38-D8B9-4353-385157C25316}"/>
              </a:ext>
            </a:extLst>
          </p:cNvPr>
          <p:cNvSpPr txBox="1"/>
          <p:nvPr/>
        </p:nvSpPr>
        <p:spPr>
          <a:xfrm>
            <a:off x="221226" y="1690688"/>
            <a:ext cx="609108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u-RU" sz="2000" b="0" i="0" dirty="0">
                <a:solidFill>
                  <a:srgbClr val="000000"/>
                </a:solidFill>
                <a:effectLst/>
                <a:latin typeface="Circe"/>
              </a:rPr>
              <a:t>Некоторые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Circe"/>
              </a:rPr>
              <a:t>колючки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irce"/>
              </a:rPr>
              <a:t> и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Circe"/>
              </a:rPr>
              <a:t>усики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irce"/>
              </a:rPr>
              <a:t> являются по происхождению видоизменёнными боковыми побегами. Они образуются в пазухе листа, а если лист отмирает — располагаются над </a:t>
            </a:r>
            <a:endParaRPr lang="ru-RU" sz="2000" b="0" i="0" dirty="0">
              <a:solidFill>
                <a:srgbClr val="333333"/>
              </a:solidFill>
              <a:effectLst/>
              <a:latin typeface="Circe"/>
            </a:endParaRPr>
          </a:p>
          <a:p>
            <a:pPr algn="l" rtl="0"/>
            <a:r>
              <a:rPr lang="ru-RU" sz="2000" b="0" i="0" dirty="0">
                <a:solidFill>
                  <a:srgbClr val="000000"/>
                </a:solidFill>
                <a:effectLst/>
                <a:latin typeface="Circe"/>
              </a:rPr>
              <a:t>листовым рубцом.</a:t>
            </a:r>
            <a:endParaRPr lang="ru-RU" sz="2000" b="0" i="0" dirty="0">
              <a:solidFill>
                <a:srgbClr val="333333"/>
              </a:solidFill>
              <a:effectLst/>
              <a:latin typeface="Circe"/>
            </a:endParaRPr>
          </a:p>
          <a:p>
            <a:pPr algn="l" rtl="0"/>
            <a:r>
              <a:rPr lang="ru-RU" sz="2000" b="0" i="0" dirty="0">
                <a:solidFill>
                  <a:srgbClr val="000000"/>
                </a:solidFill>
                <a:effectLst/>
                <a:latin typeface="Circe"/>
              </a:rPr>
              <a:t>Примеры растений с видоизменёнными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Circe"/>
              </a:rPr>
              <a:t>побегами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irce"/>
              </a:rPr>
              <a:t>—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Circe"/>
              </a:rPr>
              <a:t>колючками: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irce"/>
              </a:rPr>
              <a:t>боярышник, тёрн, гледичия. </a:t>
            </a:r>
            <a:endParaRPr lang="ru-RU" sz="2000" b="0" i="0" dirty="0">
              <a:solidFill>
                <a:srgbClr val="333333"/>
              </a:solidFill>
              <a:effectLst/>
              <a:latin typeface="Circe"/>
            </a:endParaRPr>
          </a:p>
          <a:p>
            <a:pPr algn="l" rtl="0"/>
            <a:r>
              <a:rPr lang="ru-RU" sz="2000" b="0" i="0" dirty="0">
                <a:solidFill>
                  <a:srgbClr val="000000"/>
                </a:solidFill>
                <a:effectLst/>
                <a:latin typeface="Circe"/>
              </a:rPr>
              <a:t>Примеры растений с видоизменёнными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Circe"/>
              </a:rPr>
              <a:t>побегами — усиками: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irce"/>
              </a:rPr>
              <a:t>виноград, тыква, огурец.</a:t>
            </a:r>
            <a:endParaRPr lang="ru-RU" sz="2000" b="0" i="0" dirty="0">
              <a:solidFill>
                <a:srgbClr val="333333"/>
              </a:solidFill>
              <a:effectLst/>
              <a:latin typeface="Circe"/>
            </a:endParaRPr>
          </a:p>
          <a:p>
            <a:pPr algn="l" rtl="0"/>
            <a:r>
              <a:rPr lang="ru-RU" sz="2400" b="1" i="0" dirty="0">
                <a:solidFill>
                  <a:srgbClr val="000000"/>
                </a:solidFill>
                <a:effectLst/>
                <a:latin typeface="Circe"/>
              </a:rPr>
              <a:t>Усы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irce"/>
              </a:rPr>
              <a:t> 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irce"/>
              </a:rPr>
              <a:t>— это длинные ползучие побеги без листьев или с чешуевидными листьями (столоны), которые служат для вегетативного размножения. В узлах столонов развиваются придаточные корни и розетки листьев. </a:t>
            </a:r>
            <a:endParaRPr lang="ru-RU" sz="2000" b="0" i="0" dirty="0">
              <a:solidFill>
                <a:srgbClr val="333333"/>
              </a:solidFill>
              <a:effectLst/>
              <a:latin typeface="Circe"/>
            </a:endParaRPr>
          </a:p>
          <a:p>
            <a:pPr algn="l" rtl="0"/>
            <a:r>
              <a:rPr lang="ru-RU" sz="2000" b="0" i="0" dirty="0">
                <a:solidFill>
                  <a:srgbClr val="000000"/>
                </a:solidFill>
                <a:effectLst/>
                <a:latin typeface="Circe"/>
              </a:rPr>
              <a:t>Примеры растений, образующих усы: земляника, лапчатка гусиная, камнеломка.</a:t>
            </a:r>
            <a:endParaRPr lang="ru-RU" sz="2000" b="0" i="0" dirty="0">
              <a:solidFill>
                <a:srgbClr val="333333"/>
              </a:solidFill>
              <a:effectLst/>
              <a:latin typeface="Circ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3893F-6E53-F820-743D-024FF6477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84" y="1220223"/>
            <a:ext cx="5008409" cy="282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A5C3FA4-1006-67D2-6EEC-D2E30CA3E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84" y="3925098"/>
            <a:ext cx="5008409" cy="282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88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0E2B33-DC32-A08A-98F9-0DD11A214CC7}"/>
              </a:ext>
            </a:extLst>
          </p:cNvPr>
          <p:cNvSpPr txBox="1"/>
          <p:nvPr/>
        </p:nvSpPr>
        <p:spPr>
          <a:xfrm>
            <a:off x="453512" y="379414"/>
            <a:ext cx="117384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u-RU" sz="2400" b="1" i="0" dirty="0">
                <a:solidFill>
                  <a:srgbClr val="000000"/>
                </a:solidFill>
                <a:effectLst/>
                <a:latin typeface="Circe"/>
              </a:rPr>
              <a:t>Филлокладии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irce"/>
              </a:rPr>
              <a:t> и 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Circe"/>
              </a:rPr>
              <a:t>кладодии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Circe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Circe"/>
              </a:rPr>
              <a:t>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irce"/>
              </a:rPr>
              <a:t> уплощённые листовидные стебли, выполняющие функцию фотосинтеза. Филлокладии имеют ограниченный рост, а кладодии отличаются неограниченным ростом. Часто такие стебли полностью заменяют листья, листья при этом не развиваются. В связи с выполняемой функцией клетки наружных слоёв коры, находящиеся непосредственно под прозрачной эпидермой филлокладиев, содержат хлоропласты. Филлокладии и кладодии  отличаются от листьев наличием на них почек, а иногда даже цветков и плодов. </a:t>
            </a:r>
            <a:endParaRPr lang="ru-RU" sz="2000" b="0" i="0" dirty="0">
              <a:solidFill>
                <a:srgbClr val="333333"/>
              </a:solidFill>
              <a:effectLst/>
              <a:latin typeface="Circe"/>
            </a:endParaRPr>
          </a:p>
          <a:p>
            <a:pPr algn="l" rtl="0"/>
            <a:r>
              <a:rPr lang="ru-RU" sz="2000" b="0" i="0" dirty="0">
                <a:solidFill>
                  <a:srgbClr val="000000"/>
                </a:solidFill>
                <a:effectLst/>
                <a:latin typeface="Circe"/>
              </a:rPr>
              <a:t>Примеры растений с филлокладиями и кладодиями: иглица, спаржа,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Circe"/>
              </a:rPr>
              <a:t>зигокактус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Circe"/>
              </a:rPr>
              <a:t>.</a:t>
            </a:r>
            <a:endParaRPr lang="ru-RU" sz="2000" b="0" i="0" dirty="0">
              <a:solidFill>
                <a:srgbClr val="333333"/>
              </a:solidFill>
              <a:effectLst/>
              <a:latin typeface="Circe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A626FF-07CB-1721-6222-D08755EE4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26" y="2924770"/>
            <a:ext cx="5563830" cy="35538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350043-7D70-479D-5575-EB3DE7CE7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24770"/>
            <a:ext cx="556383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35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96E5F6-C4AB-4B39-9899-879134E4EE0A}"/>
              </a:ext>
            </a:extLst>
          </p:cNvPr>
          <p:cNvSpPr txBox="1"/>
          <p:nvPr/>
        </p:nvSpPr>
        <p:spPr>
          <a:xfrm>
            <a:off x="1117190" y="639066"/>
            <a:ext cx="98556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u-RU" b="1" i="0" dirty="0" err="1">
                <a:solidFill>
                  <a:srgbClr val="000000"/>
                </a:solidFill>
                <a:effectLst/>
                <a:latin typeface="Circe"/>
              </a:rPr>
              <a:t>Каудекс</a:t>
            </a:r>
            <a:r>
              <a:rPr lang="ru-RU" b="0" i="0" dirty="0">
                <a:solidFill>
                  <a:srgbClr val="000000"/>
                </a:solidFill>
                <a:effectLst/>
                <a:latin typeface="Circe"/>
              </a:rPr>
              <a:t>, или 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Circe"/>
              </a:rPr>
              <a:t>стеблекорень</a:t>
            </a:r>
            <a:r>
              <a:rPr lang="ru-RU" b="0" i="0" dirty="0">
                <a:solidFill>
                  <a:srgbClr val="000000"/>
                </a:solidFill>
                <a:effectLst/>
                <a:latin typeface="Circe"/>
              </a:rPr>
              <a:t>, — видоизменённая прикорневая часть надземного побега, несущая запас питательных веществ.</a:t>
            </a:r>
            <a:endParaRPr lang="ru-RU" b="0" i="0" dirty="0">
              <a:solidFill>
                <a:srgbClr val="333333"/>
              </a:solidFill>
              <a:effectLst/>
              <a:latin typeface="Circe"/>
            </a:endParaRPr>
          </a:p>
          <a:p>
            <a:pPr algn="l" rtl="0"/>
            <a:r>
              <a:rPr lang="ru-RU" b="0" i="0" dirty="0">
                <a:solidFill>
                  <a:srgbClr val="000000"/>
                </a:solidFill>
                <a:effectLst/>
                <a:latin typeface="Circe"/>
              </a:rPr>
              <a:t>Примеры растений с развитым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irce"/>
              </a:rPr>
              <a:t>стеблекорнем</a:t>
            </a:r>
            <a:r>
              <a:rPr lang="ru-RU" b="0" i="0" dirty="0">
                <a:solidFill>
                  <a:srgbClr val="000000"/>
                </a:solidFill>
                <a:effectLst/>
                <a:latin typeface="Circe"/>
              </a:rPr>
              <a:t>: одуванчик, люпин,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Circe"/>
              </a:rPr>
              <a:t>адениум</a:t>
            </a:r>
            <a:r>
              <a:rPr lang="ru-RU" b="0" i="0" dirty="0">
                <a:solidFill>
                  <a:srgbClr val="000000"/>
                </a:solidFill>
                <a:effectLst/>
                <a:latin typeface="Circe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Circe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B9A982-F606-3E49-753D-7EEDAC261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54" y="1823269"/>
            <a:ext cx="5804817" cy="45332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14394C-8A68-E9F9-66E1-5CEB4F064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607" y="1823269"/>
            <a:ext cx="4218039" cy="45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23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53DD16-AD52-CD9C-CFA1-716DCF4070A4}"/>
              </a:ext>
            </a:extLst>
          </p:cNvPr>
          <p:cNvSpPr txBox="1"/>
          <p:nvPr/>
        </p:nvSpPr>
        <p:spPr>
          <a:xfrm>
            <a:off x="675968" y="319984"/>
            <a:ext cx="1106374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 видоизменённым побегам относятся также:</a:t>
            </a:r>
            <a:endParaRPr lang="ru-RU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почка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зачаточный вегетативный или генеративный побег; </a:t>
            </a:r>
            <a:endParaRPr lang="ru-RU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розеточные побеги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побеги с укороченными междоузлиями;</a:t>
            </a:r>
            <a:endParaRPr lang="ru-RU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кочан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сильно разросшаяся почка;</a:t>
            </a:r>
            <a:endParaRPr lang="ru-RU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цветок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укороченный генеративный побег с ограниченным ростом, предназначенный для семенного размножения цветковых растений;</a:t>
            </a:r>
            <a:endParaRPr lang="ru-RU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шишка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видоизменённый укороченный побег хвойных, предназначенный для семенного размножения голосеменных растений.</a:t>
            </a:r>
            <a:endParaRPr lang="ru-RU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A74736BE-CE06-57FA-B44C-A6499A97F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31" y="2953576"/>
            <a:ext cx="6922218" cy="390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14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E566A-1F19-0684-EFE0-0A70D002E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9086"/>
            <a:ext cx="10515600" cy="1325563"/>
          </a:xfrm>
        </p:spPr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Circe"/>
              </a:rPr>
              <a:t>Значение видоизменённых побегов</a:t>
            </a:r>
            <a:br>
              <a:rPr lang="ru-RU" b="0" i="0" dirty="0">
                <a:solidFill>
                  <a:srgbClr val="333333"/>
                </a:solidFill>
                <a:effectLst/>
                <a:latin typeface="Circe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3E4C5-84E1-7107-6B0B-E64E7443FF33}"/>
              </a:ext>
            </a:extLst>
          </p:cNvPr>
          <p:cNvSpPr txBox="1"/>
          <p:nvPr/>
        </p:nvSpPr>
        <p:spPr>
          <a:xfrm>
            <a:off x="838200" y="1690688"/>
            <a:ext cx="933941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Запас воды и питательных веществ, переживание неблагоприятного периода (клубень картофеля, луковица тюльпана, кочан капусты, водозапасающий побег кактуса, клубнелуковица гладиолуса, корневище пиона,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стеблекорень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одуванчика).</a:t>
            </a:r>
            <a:endParaRPr lang="ru-RU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Распространение и вегетативное размножение (столоны, усы, плети, луковицы, клубнелуковицы, корневища).</a:t>
            </a:r>
            <a:endParaRPr lang="ru-RU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Механическая защита от повреждения, поедания и вытаптывания животными (колючки боярышника, дикой груши; розеточные побеги подорожника и очитка).</a:t>
            </a:r>
            <a:endParaRPr lang="ru-RU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Опорная функция (усики винограда, тыквенных — арбуза, тыквы, огурца).</a:t>
            </a:r>
            <a:endParaRPr lang="ru-RU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Фотосинтез (филлокладии иглицы и спаржи, кладодии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зигокактуса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45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67644-BDBE-9CAC-1830-0D9C0720A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32" y="601099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b="1" i="0" dirty="0">
                <a:solidFill>
                  <a:srgbClr val="1B2440"/>
                </a:solidFill>
                <a:effectLst/>
                <a:latin typeface="Open Sans" panose="020B0606030504020204" pitchFamily="34" charset="0"/>
              </a:rPr>
              <a:t>Корень –</a:t>
            </a:r>
            <a:r>
              <a:rPr lang="ru-RU" sz="2800" b="0" i="0" dirty="0">
                <a:solidFill>
                  <a:srgbClr val="1B2440"/>
                </a:solidFill>
                <a:effectLst/>
                <a:latin typeface="Open Sans" panose="020B0606030504020204" pitchFamily="34" charset="0"/>
              </a:rPr>
              <a:t> один из основных вегетативных органов листостебельного растения, который выполняет функции прикрепления к субстрату и всасывания воды и минеральных веществ.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8A712-864E-523B-D1D2-5CB0608D4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16" y="2506662"/>
            <a:ext cx="10515600" cy="4351338"/>
          </a:xfrm>
        </p:spPr>
        <p:txBody>
          <a:bodyPr/>
          <a:lstStyle/>
          <a:p>
            <a:r>
              <a:rPr lang="ru-RU" b="0" i="0" dirty="0">
                <a:solidFill>
                  <a:srgbClr val="1B2440"/>
                </a:solidFill>
                <a:effectLst/>
                <a:latin typeface="Open Sans" panose="020B0606030504020204" pitchFamily="34" charset="0"/>
              </a:rPr>
              <a:t>Также в корне синтезируются некоторые витамины и другие полезные вещества, необходимые для растения, которые затем транспортируются по проводящей системе к стеблю и листьям. У многих растений корни также участвуют в вегетативном размножении.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3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A7B778-AD7C-2CFD-898E-B7357CF4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219" y="807986"/>
            <a:ext cx="7125929" cy="4351338"/>
          </a:xfrm>
        </p:spPr>
        <p:txBody>
          <a:bodyPr/>
          <a:lstStyle/>
          <a:p>
            <a:pPr algn="l" fontAlgn="base"/>
            <a:r>
              <a:rPr lang="ru-RU" b="0" i="0" dirty="0">
                <a:solidFill>
                  <a:srgbClr val="1B2440"/>
                </a:solidFill>
                <a:effectLst/>
                <a:latin typeface="Open Sans" panose="020B0606030504020204" pitchFamily="34" charset="0"/>
              </a:rPr>
              <a:t>Все корни растения можно разделить на главный, боковые и придаточные:</a:t>
            </a:r>
          </a:p>
          <a:p>
            <a:pPr algn="l" fontAlgn="base"/>
            <a:r>
              <a:rPr lang="ru-RU" b="0" i="0" dirty="0">
                <a:solidFill>
                  <a:srgbClr val="1B2440"/>
                </a:solidFill>
                <a:effectLst/>
                <a:latin typeface="Open Sans" panose="020B0606030504020204" pitchFamily="34" charset="0"/>
              </a:rPr>
              <a:t>● </a:t>
            </a:r>
            <a:r>
              <a:rPr lang="ru-RU" b="1" i="0" dirty="0">
                <a:solidFill>
                  <a:srgbClr val="1B2440"/>
                </a:solidFill>
                <a:effectLst/>
                <a:latin typeface="Open Sans" panose="020B0606030504020204" pitchFamily="34" charset="0"/>
              </a:rPr>
              <a:t>главный</a:t>
            </a:r>
            <a:r>
              <a:rPr lang="ru-RU" b="0" i="0" dirty="0">
                <a:solidFill>
                  <a:srgbClr val="1B2440"/>
                </a:solidFill>
                <a:effectLst/>
                <a:latin typeface="Open Sans" panose="020B0606030504020204" pitchFamily="34" charset="0"/>
              </a:rPr>
              <a:t> корень развивается из зародышевого корешка</a:t>
            </a:r>
          </a:p>
          <a:p>
            <a:pPr algn="l" fontAlgn="base"/>
            <a:r>
              <a:rPr lang="ru-RU" b="0" i="0" dirty="0">
                <a:solidFill>
                  <a:srgbClr val="1B2440"/>
                </a:solidFill>
                <a:effectLst/>
                <a:latin typeface="Open Sans" panose="020B0606030504020204" pitchFamily="34" charset="0"/>
              </a:rPr>
              <a:t>● </a:t>
            </a:r>
            <a:r>
              <a:rPr lang="ru-RU" b="1" i="0" dirty="0">
                <a:solidFill>
                  <a:srgbClr val="1B2440"/>
                </a:solidFill>
                <a:effectLst/>
                <a:latin typeface="Open Sans" panose="020B0606030504020204" pitchFamily="34" charset="0"/>
              </a:rPr>
              <a:t>боковые</a:t>
            </a:r>
            <a:r>
              <a:rPr lang="ru-RU" b="0" i="0" dirty="0">
                <a:solidFill>
                  <a:srgbClr val="1B2440"/>
                </a:solidFill>
                <a:effectLst/>
                <a:latin typeface="Open Sans" panose="020B0606030504020204" pitchFamily="34" charset="0"/>
              </a:rPr>
              <a:t> корни отходят от главного</a:t>
            </a:r>
          </a:p>
          <a:p>
            <a:pPr algn="l" fontAlgn="base"/>
            <a:r>
              <a:rPr lang="ru-RU" b="0" i="0" dirty="0">
                <a:solidFill>
                  <a:srgbClr val="1B2440"/>
                </a:solidFill>
                <a:effectLst/>
                <a:latin typeface="Open Sans" panose="020B0606030504020204" pitchFamily="34" charset="0"/>
              </a:rPr>
              <a:t>● </a:t>
            </a:r>
            <a:r>
              <a:rPr lang="ru-RU" b="1" i="0" dirty="0">
                <a:solidFill>
                  <a:srgbClr val="1B2440"/>
                </a:solidFill>
                <a:effectLst/>
                <a:latin typeface="Open Sans" panose="020B0606030504020204" pitchFamily="34" charset="0"/>
              </a:rPr>
              <a:t>придаточные</a:t>
            </a:r>
            <a:r>
              <a:rPr lang="ru-RU" b="0" i="0" dirty="0">
                <a:solidFill>
                  <a:srgbClr val="1B2440"/>
                </a:solidFill>
                <a:effectLst/>
                <a:latin typeface="Open Sans" panose="020B0606030504020204" pitchFamily="34" charset="0"/>
              </a:rPr>
              <a:t> корни отходят от надземных органов растения – листьев и стеблей.</a:t>
            </a: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B33ACA-5F36-E56B-8343-77CE7EB8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991" y="2303770"/>
            <a:ext cx="4067351" cy="374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8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2B301-96DD-73E1-5BF3-85AFADD9F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1B2440"/>
                </a:solidFill>
                <a:effectLst/>
                <a:latin typeface="inherit"/>
              </a:rPr>
              <a:t>Виды корней</a:t>
            </a:r>
            <a:br>
              <a:rPr lang="ru-RU" b="0" i="0" dirty="0">
                <a:solidFill>
                  <a:srgbClr val="1B2440"/>
                </a:solidFill>
                <a:effectLst/>
                <a:latin typeface="Open Sans" panose="020B0606030504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6468A3-302C-6A1E-5CC3-4E2623EBD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987" y="1253331"/>
            <a:ext cx="4117258" cy="4351338"/>
          </a:xfrm>
        </p:spPr>
        <p:txBody>
          <a:bodyPr/>
          <a:lstStyle/>
          <a:p>
            <a:pPr algn="l" fontAlgn="base"/>
            <a:r>
              <a:rPr lang="ru-RU" b="0" i="0" dirty="0">
                <a:solidFill>
                  <a:srgbClr val="1B2440"/>
                </a:solidFill>
                <a:effectLst/>
                <a:latin typeface="Open Sans" panose="020B0606030504020204" pitchFamily="34" charset="0"/>
              </a:rPr>
              <a:t>Все корни растения формируют его корневую систему. Существует два вида корневых систем: стержневая и мочковатая.</a:t>
            </a: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91535C0-2E6B-C322-F244-2144EF71C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41" y="0"/>
            <a:ext cx="6737555" cy="710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5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алитра знаний: Корневые системы. Видоизменения корня">
            <a:extLst>
              <a:ext uri="{FF2B5EF4-FFF2-40B4-BE49-F238E27FC236}">
                <a16:creationId xmlns:a16="http://schemas.microsoft.com/office/drawing/2014/main" id="{5036FE03-3E06-B0B7-D921-7E6AF6DFB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82" y="1560871"/>
            <a:ext cx="9334836" cy="404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31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Глубина проникновения в почву корней растений">
            <a:extLst>
              <a:ext uri="{FF2B5EF4-FFF2-40B4-BE49-F238E27FC236}">
                <a16:creationId xmlns:a16="http://schemas.microsoft.com/office/drawing/2014/main" id="{2C87D77B-D34B-B4DE-69B6-7505F51F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32" y="401578"/>
            <a:ext cx="8656535" cy="605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79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5017EC1-9EB3-3E72-CE61-A25173A46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58" y="619433"/>
            <a:ext cx="8161291" cy="606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19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CF3A-C748-62FE-6F5A-CC6C4BA8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podskazka20 10 21 1">
            <a:extLst>
              <a:ext uri="{FF2B5EF4-FFF2-40B4-BE49-F238E27FC236}">
                <a16:creationId xmlns:a16="http://schemas.microsoft.com/office/drawing/2014/main" id="{F30E2BFD-6629-C893-FA45-5ACDD5BC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0"/>
            <a:ext cx="10839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4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CAB25-F872-B425-E4BE-C104E0C6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podskazka20 10 21 2">
            <a:extLst>
              <a:ext uri="{FF2B5EF4-FFF2-40B4-BE49-F238E27FC236}">
                <a16:creationId xmlns:a16="http://schemas.microsoft.com/office/drawing/2014/main" id="{738F3D30-4479-8249-EFE9-C377F15E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0"/>
            <a:ext cx="10787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51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811</Words>
  <Application>Microsoft Office PowerPoint</Application>
  <PresentationFormat>Широкоэкранный</PresentationFormat>
  <Paragraphs>42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Circe</vt:lpstr>
      <vt:lpstr>inherit</vt:lpstr>
      <vt:lpstr>Open Sans</vt:lpstr>
      <vt:lpstr>Тема Office</vt:lpstr>
      <vt:lpstr>Лабораторная работа №8 Изучить особенности морфологической структуры корня, корневых систем, видоизменение корня</vt:lpstr>
      <vt:lpstr>Корень – один из основных вегетативных органов листостебельного растения, который выполняет функции прикрепления к субстрату и всасывания воды и минеральных веществ.</vt:lpstr>
      <vt:lpstr>Презентация PowerPoint</vt:lpstr>
      <vt:lpstr>Виды корней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Видоизменённые подземные побеги Корневище — это подземный побег с прикрывающими почки чешуевидными листьями и придаточными корнями. Верхушечная почка обеспечивает рост корневища, а пазушные — его ветвление. И те и другие могут давать начало надземным листьям и побегам.  Примеры корневищных растений: ирис, пион, пырей, сныть, ландыш, папоротники.      </vt:lpstr>
      <vt:lpstr>Презентация PowerPoint</vt:lpstr>
      <vt:lpstr>Презентация PowerPoint</vt:lpstr>
      <vt:lpstr>Презентация PowerPoint</vt:lpstr>
      <vt:lpstr>Видоизменённые надземные побеги При видоизменении надземных побегов модификации часто подвергался не целый побег, а один из его органов (стебель, лист, почка).  </vt:lpstr>
      <vt:lpstr>Презентация PowerPoint</vt:lpstr>
      <vt:lpstr>Презентация PowerPoint</vt:lpstr>
      <vt:lpstr>Презентация PowerPoint</vt:lpstr>
      <vt:lpstr>Значение видоизменённых побегов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Лабораторная работа №8 Изучить особенности морфологической структуры корня, корневых систем, видоизменение корня</dc:title>
  <dc:creator>Зарина</dc:creator>
  <cp:lastModifiedBy>Зарина</cp:lastModifiedBy>
  <cp:revision>1</cp:revision>
  <dcterms:created xsi:type="dcterms:W3CDTF">2024-03-12T10:39:07Z</dcterms:created>
  <dcterms:modified xsi:type="dcterms:W3CDTF">2024-03-12T11:30:57Z</dcterms:modified>
</cp:coreProperties>
</file>